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0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94660"/>
  </p:normalViewPr>
  <p:slideViewPr>
    <p:cSldViewPr snapToGrid="0">
      <p:cViewPr varScale="1">
        <p:scale>
          <a:sx n="80" d="100"/>
          <a:sy n="80" d="100"/>
        </p:scale>
        <p:origin x="6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12EEDB0-C127-475D-61E2-B53897774E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7F73688F-4DE9-9BFD-18BA-4A39EC325B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E46EEAD-1F81-5375-DE47-0447E19670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00637-B404-40F1-8191-BA98FA0CE907}" type="datetimeFigureOut">
              <a:rPr lang="sv-SE" smtClean="0"/>
              <a:t>2024-05-09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A9992E1-6A1E-A665-4569-954C3DF090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FCF5574-681E-40CA-0C1D-CA85C1C66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F0B8-90D7-43AA-B504-04B63C37093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45966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3DBC50A-4FEE-DC96-C27D-9637B61D6B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D6B0A734-EB58-0F4B-76F1-4F0A12161C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6FDB590-5D8E-6265-4FBF-23363329A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00637-B404-40F1-8191-BA98FA0CE907}" type="datetimeFigureOut">
              <a:rPr lang="sv-SE" smtClean="0"/>
              <a:t>2024-05-09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6BD5A4B-A065-5DB1-3ADB-3D3D3ECC9D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2CBB29E-08BC-C0F8-5AD6-C3AF35FB58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F0B8-90D7-43AA-B504-04B63C37093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48538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5825C7CC-63BE-3FA1-4C6E-BD50C16634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D578B675-44D2-8E43-D34E-CED9913376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3C24485-C200-F8DB-1A2B-C6E5359AF8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00637-B404-40F1-8191-BA98FA0CE907}" type="datetimeFigureOut">
              <a:rPr lang="sv-SE" smtClean="0"/>
              <a:t>2024-05-09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2BC38B1-32FD-C0E8-46E1-66059DB91E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C033354-3976-7202-9279-FF449998E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F0B8-90D7-43AA-B504-04B63C37093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306184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>
            <a:extLst>
              <a:ext uri="{FF2B5EF4-FFF2-40B4-BE49-F238E27FC236}">
                <a16:creationId xmlns:a16="http://schemas.microsoft.com/office/drawing/2014/main" id="{C26B5661-F583-FA44-8353-161B862E6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6784" y="1243584"/>
            <a:ext cx="8165592" cy="768096"/>
          </a:xfrm>
        </p:spPr>
        <p:txBody>
          <a:bodyPr>
            <a:noAutofit/>
          </a:bodyPr>
          <a:lstStyle>
            <a:lvl1pPr algn="l"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Image 0" descr="preencoded.png">
            <a:extLst>
              <a:ext uri="{FF2B5EF4-FFF2-40B4-BE49-F238E27FC236}">
                <a16:creationId xmlns:a16="http://schemas.microsoft.com/office/drawing/2014/main" id="{CD2D664E-6702-6607-A37E-2E996144917C}"/>
              </a:ext>
            </a:extLst>
          </p:cNvPr>
          <p:cNvSpPr/>
          <p:nvPr userDrawn="1"/>
        </p:nvSpPr>
        <p:spPr>
          <a:xfrm>
            <a:off x="-5568" y="-2784"/>
            <a:ext cx="3443288" cy="6891337"/>
          </a:xfrm>
          <a:custGeom>
            <a:avLst/>
            <a:gdLst>
              <a:gd name="connsiteX0" fmla="*/ 3443288 w 3443288"/>
              <a:gd name="connsiteY0" fmla="*/ 0 h 6891337"/>
              <a:gd name="connsiteX1" fmla="*/ 0 w 3443288"/>
              <a:gd name="connsiteY1" fmla="*/ 0 h 6891337"/>
              <a:gd name="connsiteX2" fmla="*/ 0 w 3443288"/>
              <a:gd name="connsiteY2" fmla="*/ 6891338 h 6891337"/>
              <a:gd name="connsiteX3" fmla="*/ 3443288 w 3443288"/>
              <a:gd name="connsiteY3" fmla="*/ 6891338 h 6891337"/>
              <a:gd name="connsiteX4" fmla="*/ 3443288 w 3443288"/>
              <a:gd name="connsiteY4" fmla="*/ 0 h 68913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43288" h="6891337">
                <a:moveTo>
                  <a:pt x="3443288" y="0"/>
                </a:moveTo>
                <a:lnTo>
                  <a:pt x="0" y="0"/>
                </a:lnTo>
                <a:lnTo>
                  <a:pt x="0" y="6891338"/>
                </a:lnTo>
                <a:lnTo>
                  <a:pt x="3443288" y="6891338"/>
                </a:lnTo>
                <a:lnTo>
                  <a:pt x="3443288" y="0"/>
                </a:lnTo>
                <a:close/>
              </a:path>
            </a:pathLst>
          </a:custGeom>
          <a:solidFill>
            <a:schemeClr val="accent3"/>
          </a:solidFill>
          <a:ln w="4756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pic>
        <p:nvPicPr>
          <p:cNvPr id="13" name="Image 1" descr="preencoded.png">
            <a:extLst>
              <a:ext uri="{FF2B5EF4-FFF2-40B4-BE49-F238E27FC236}">
                <a16:creationId xmlns:a16="http://schemas.microsoft.com/office/drawing/2014/main" id="{951C5737-DF7E-D671-AC74-9E488335BCA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703311" y="-2784"/>
            <a:ext cx="1734410" cy="5167313"/>
          </a:xfrm>
          <a:prstGeom prst="rect">
            <a:avLst/>
          </a:prstGeom>
        </p:spPr>
      </p:pic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F232A1E1-DD38-15EA-6CA1-A84950EC43F0}"/>
              </a:ext>
            </a:extLst>
          </p:cNvPr>
          <p:cNvSpPr/>
          <p:nvPr/>
        </p:nvSpPr>
        <p:spPr>
          <a:xfrm>
            <a:off x="1721621" y="-2784"/>
            <a:ext cx="1716115" cy="1720853"/>
          </a:xfrm>
          <a:custGeom>
            <a:avLst/>
            <a:gdLst>
              <a:gd name="connsiteX0" fmla="*/ 93358 w 1716115"/>
              <a:gd name="connsiteY0" fmla="*/ 0 h 1720853"/>
              <a:gd name="connsiteX1" fmla="*/ 110348 w 1716115"/>
              <a:gd name="connsiteY1" fmla="*/ 0 h 1720853"/>
              <a:gd name="connsiteX2" fmla="*/ 1716029 w 1716115"/>
              <a:gd name="connsiteY2" fmla="*/ 1610112 h 1720853"/>
              <a:gd name="connsiteX3" fmla="*/ 1716029 w 1716115"/>
              <a:gd name="connsiteY3" fmla="*/ 1627151 h 1720853"/>
              <a:gd name="connsiteX4" fmla="*/ 1716115 w 1716115"/>
              <a:gd name="connsiteY4" fmla="*/ 1627237 h 1720853"/>
              <a:gd name="connsiteX5" fmla="*/ 93358 w 1716115"/>
              <a:gd name="connsiteY5" fmla="*/ 0 h 1720853"/>
              <a:gd name="connsiteX6" fmla="*/ 0 w 1716115"/>
              <a:gd name="connsiteY6" fmla="*/ 0 h 1720853"/>
              <a:gd name="connsiteX7" fmla="*/ 16989 w 1716115"/>
              <a:gd name="connsiteY7" fmla="*/ 0 h 1720853"/>
              <a:gd name="connsiteX8" fmla="*/ 1716114 w 1716115"/>
              <a:gd name="connsiteY8" fmla="*/ 1703814 h 1720853"/>
              <a:gd name="connsiteX9" fmla="*/ 1716114 w 1716115"/>
              <a:gd name="connsiteY9" fmla="*/ 1720853 h 1720853"/>
              <a:gd name="connsiteX10" fmla="*/ 0 w 1716115"/>
              <a:gd name="connsiteY10" fmla="*/ 0 h 1720853"/>
              <a:gd name="connsiteX11" fmla="*/ 186798 w 1716115"/>
              <a:gd name="connsiteY11" fmla="*/ 0 h 1720853"/>
              <a:gd name="connsiteX12" fmla="*/ 203788 w 1716115"/>
              <a:gd name="connsiteY12" fmla="*/ 0 h 1720853"/>
              <a:gd name="connsiteX13" fmla="*/ 1716109 w 1716115"/>
              <a:gd name="connsiteY13" fmla="*/ 1516501 h 1720853"/>
              <a:gd name="connsiteX14" fmla="*/ 1716109 w 1716115"/>
              <a:gd name="connsiteY14" fmla="*/ 1533535 h 1720853"/>
              <a:gd name="connsiteX15" fmla="*/ 186798 w 1716115"/>
              <a:gd name="connsiteY15" fmla="*/ 0 h 1720853"/>
              <a:gd name="connsiteX16" fmla="*/ 280155 w 1716115"/>
              <a:gd name="connsiteY16" fmla="*/ 0 h 1720853"/>
              <a:gd name="connsiteX17" fmla="*/ 297145 w 1716115"/>
              <a:gd name="connsiteY17" fmla="*/ 0 h 1720853"/>
              <a:gd name="connsiteX18" fmla="*/ 1716114 w 1716115"/>
              <a:gd name="connsiteY18" fmla="*/ 1422885 h 1720853"/>
              <a:gd name="connsiteX19" fmla="*/ 1716114 w 1716115"/>
              <a:gd name="connsiteY19" fmla="*/ 1439924 h 1720853"/>
              <a:gd name="connsiteX20" fmla="*/ 280155 w 1716115"/>
              <a:gd name="connsiteY20" fmla="*/ 0 h 1720853"/>
              <a:gd name="connsiteX21" fmla="*/ 373512 w 1716115"/>
              <a:gd name="connsiteY21" fmla="*/ 0 h 1720853"/>
              <a:gd name="connsiteX22" fmla="*/ 390502 w 1716115"/>
              <a:gd name="connsiteY22" fmla="*/ 0 h 1720853"/>
              <a:gd name="connsiteX23" fmla="*/ 1716029 w 1716115"/>
              <a:gd name="connsiteY23" fmla="*/ 1329184 h 1720853"/>
              <a:gd name="connsiteX24" fmla="*/ 1716029 w 1716115"/>
              <a:gd name="connsiteY24" fmla="*/ 1346223 h 1720853"/>
              <a:gd name="connsiteX25" fmla="*/ 1716114 w 1716115"/>
              <a:gd name="connsiteY25" fmla="*/ 1346308 h 1720853"/>
              <a:gd name="connsiteX26" fmla="*/ 373512 w 1716115"/>
              <a:gd name="connsiteY26" fmla="*/ 0 h 1720853"/>
              <a:gd name="connsiteX27" fmla="*/ 466953 w 1716115"/>
              <a:gd name="connsiteY27" fmla="*/ 0 h 1720853"/>
              <a:gd name="connsiteX28" fmla="*/ 483944 w 1716115"/>
              <a:gd name="connsiteY28" fmla="*/ 0 h 1720853"/>
              <a:gd name="connsiteX29" fmla="*/ 1716110 w 1716115"/>
              <a:gd name="connsiteY29" fmla="*/ 1235573 h 1720853"/>
              <a:gd name="connsiteX30" fmla="*/ 1716110 w 1716115"/>
              <a:gd name="connsiteY30" fmla="*/ 1252607 h 1720853"/>
              <a:gd name="connsiteX31" fmla="*/ 466953 w 1716115"/>
              <a:gd name="connsiteY31" fmla="*/ 0 h 1720853"/>
              <a:gd name="connsiteX32" fmla="*/ 560310 w 1716115"/>
              <a:gd name="connsiteY32" fmla="*/ 0 h 1720853"/>
              <a:gd name="connsiteX33" fmla="*/ 577297 w 1716115"/>
              <a:gd name="connsiteY33" fmla="*/ 0 h 1720853"/>
              <a:gd name="connsiteX34" fmla="*/ 1716109 w 1716115"/>
              <a:gd name="connsiteY34" fmla="*/ 1141957 h 1720853"/>
              <a:gd name="connsiteX35" fmla="*/ 1716109 w 1716115"/>
              <a:gd name="connsiteY35" fmla="*/ 1158991 h 1720853"/>
              <a:gd name="connsiteX36" fmla="*/ 560310 w 1716115"/>
              <a:gd name="connsiteY36" fmla="*/ 0 h 1720853"/>
              <a:gd name="connsiteX37" fmla="*/ 653668 w 1716115"/>
              <a:gd name="connsiteY37" fmla="*/ 0 h 1720853"/>
              <a:gd name="connsiteX38" fmla="*/ 670655 w 1716115"/>
              <a:gd name="connsiteY38" fmla="*/ 0 h 1720853"/>
              <a:gd name="connsiteX39" fmla="*/ 1716029 w 1716115"/>
              <a:gd name="connsiteY39" fmla="*/ 1048255 h 1720853"/>
              <a:gd name="connsiteX40" fmla="*/ 1716029 w 1716115"/>
              <a:gd name="connsiteY40" fmla="*/ 1065294 h 1720853"/>
              <a:gd name="connsiteX41" fmla="*/ 1716114 w 1716115"/>
              <a:gd name="connsiteY41" fmla="*/ 1065380 h 1720853"/>
              <a:gd name="connsiteX42" fmla="*/ 653668 w 1716115"/>
              <a:gd name="connsiteY42" fmla="*/ 0 h 1720853"/>
              <a:gd name="connsiteX43" fmla="*/ 747112 w 1716115"/>
              <a:gd name="connsiteY43" fmla="*/ 0 h 1720853"/>
              <a:gd name="connsiteX44" fmla="*/ 764104 w 1716115"/>
              <a:gd name="connsiteY44" fmla="*/ 0 h 1720853"/>
              <a:gd name="connsiteX45" fmla="*/ 1716115 w 1716115"/>
              <a:gd name="connsiteY45" fmla="*/ 954644 h 1720853"/>
              <a:gd name="connsiteX46" fmla="*/ 1716115 w 1716115"/>
              <a:gd name="connsiteY46" fmla="*/ 971678 h 1720853"/>
              <a:gd name="connsiteX47" fmla="*/ 747112 w 1716115"/>
              <a:gd name="connsiteY47" fmla="*/ 0 h 1720853"/>
              <a:gd name="connsiteX48" fmla="*/ 840465 w 1716115"/>
              <a:gd name="connsiteY48" fmla="*/ 0 h 1720853"/>
              <a:gd name="connsiteX49" fmla="*/ 857452 w 1716115"/>
              <a:gd name="connsiteY49" fmla="*/ 0 h 1720853"/>
              <a:gd name="connsiteX50" fmla="*/ 1716109 w 1716115"/>
              <a:gd name="connsiteY50" fmla="*/ 861028 h 1720853"/>
              <a:gd name="connsiteX51" fmla="*/ 1716109 w 1716115"/>
              <a:gd name="connsiteY51" fmla="*/ 878062 h 1720853"/>
              <a:gd name="connsiteX52" fmla="*/ 840465 w 1716115"/>
              <a:gd name="connsiteY52" fmla="*/ 0 h 1720853"/>
              <a:gd name="connsiteX53" fmla="*/ 933823 w 1716115"/>
              <a:gd name="connsiteY53" fmla="*/ 0 h 1720853"/>
              <a:gd name="connsiteX54" fmla="*/ 950810 w 1716115"/>
              <a:gd name="connsiteY54" fmla="*/ 0 h 1720853"/>
              <a:gd name="connsiteX55" fmla="*/ 1716114 w 1716115"/>
              <a:gd name="connsiteY55" fmla="*/ 767327 h 1720853"/>
              <a:gd name="connsiteX56" fmla="*/ 1716114 w 1716115"/>
              <a:gd name="connsiteY56" fmla="*/ 784366 h 1720853"/>
              <a:gd name="connsiteX57" fmla="*/ 1716114 w 1716115"/>
              <a:gd name="connsiteY57" fmla="*/ 784451 h 1720853"/>
              <a:gd name="connsiteX58" fmla="*/ 933823 w 1716115"/>
              <a:gd name="connsiteY58" fmla="*/ 0 h 1720853"/>
              <a:gd name="connsiteX59" fmla="*/ 1027262 w 1716115"/>
              <a:gd name="connsiteY59" fmla="*/ 0 h 1720853"/>
              <a:gd name="connsiteX60" fmla="*/ 1044254 w 1716115"/>
              <a:gd name="connsiteY60" fmla="*/ 0 h 1720853"/>
              <a:gd name="connsiteX61" fmla="*/ 1716110 w 1716115"/>
              <a:gd name="connsiteY61" fmla="*/ 673716 h 1720853"/>
              <a:gd name="connsiteX62" fmla="*/ 1716110 w 1716115"/>
              <a:gd name="connsiteY62" fmla="*/ 690750 h 1720853"/>
              <a:gd name="connsiteX63" fmla="*/ 1027262 w 1716115"/>
              <a:gd name="connsiteY63" fmla="*/ 0 h 1720853"/>
              <a:gd name="connsiteX64" fmla="*/ 1120625 w 1716115"/>
              <a:gd name="connsiteY64" fmla="*/ 0 h 1720853"/>
              <a:gd name="connsiteX65" fmla="*/ 1137612 w 1716115"/>
              <a:gd name="connsiteY65" fmla="*/ 0 h 1720853"/>
              <a:gd name="connsiteX66" fmla="*/ 1716115 w 1716115"/>
              <a:gd name="connsiteY66" fmla="*/ 580100 h 1720853"/>
              <a:gd name="connsiteX67" fmla="*/ 1716115 w 1716115"/>
              <a:gd name="connsiteY67" fmla="*/ 597134 h 1720853"/>
              <a:gd name="connsiteX68" fmla="*/ 1120625 w 1716115"/>
              <a:gd name="connsiteY68" fmla="*/ 0 h 1720853"/>
              <a:gd name="connsiteX69" fmla="*/ 1213978 w 1716115"/>
              <a:gd name="connsiteY69" fmla="*/ 0 h 1720853"/>
              <a:gd name="connsiteX70" fmla="*/ 1230965 w 1716115"/>
              <a:gd name="connsiteY70" fmla="*/ 0 h 1720853"/>
              <a:gd name="connsiteX71" fmla="*/ 1716109 w 1716115"/>
              <a:gd name="connsiteY71" fmla="*/ 486398 h 1720853"/>
              <a:gd name="connsiteX72" fmla="*/ 1716109 w 1716115"/>
              <a:gd name="connsiteY72" fmla="*/ 503437 h 1720853"/>
              <a:gd name="connsiteX73" fmla="*/ 1716109 w 1716115"/>
              <a:gd name="connsiteY73" fmla="*/ 503523 h 1720853"/>
              <a:gd name="connsiteX74" fmla="*/ 1213978 w 1716115"/>
              <a:gd name="connsiteY74" fmla="*/ 0 h 1720853"/>
              <a:gd name="connsiteX75" fmla="*/ 1307422 w 1716115"/>
              <a:gd name="connsiteY75" fmla="*/ 0 h 1720853"/>
              <a:gd name="connsiteX76" fmla="*/ 1324414 w 1716115"/>
              <a:gd name="connsiteY76" fmla="*/ 0 h 1720853"/>
              <a:gd name="connsiteX77" fmla="*/ 1716115 w 1716115"/>
              <a:gd name="connsiteY77" fmla="*/ 392784 h 1720853"/>
              <a:gd name="connsiteX78" fmla="*/ 1716115 w 1716115"/>
              <a:gd name="connsiteY78" fmla="*/ 409821 h 1720853"/>
              <a:gd name="connsiteX79" fmla="*/ 1307422 w 1716115"/>
              <a:gd name="connsiteY79" fmla="*/ 0 h 1720853"/>
              <a:gd name="connsiteX80" fmla="*/ 1400775 w 1716115"/>
              <a:gd name="connsiteY80" fmla="*/ 0 h 1720853"/>
              <a:gd name="connsiteX81" fmla="*/ 1417762 w 1716115"/>
              <a:gd name="connsiteY81" fmla="*/ 0 h 1720853"/>
              <a:gd name="connsiteX82" fmla="*/ 1716109 w 1716115"/>
              <a:gd name="connsiteY82" fmla="*/ 299170 h 1720853"/>
              <a:gd name="connsiteX83" fmla="*/ 1716109 w 1716115"/>
              <a:gd name="connsiteY83" fmla="*/ 316207 h 1720853"/>
              <a:gd name="connsiteX84" fmla="*/ 1400775 w 1716115"/>
              <a:gd name="connsiteY84" fmla="*/ 0 h 1720853"/>
              <a:gd name="connsiteX85" fmla="*/ 1494133 w 1716115"/>
              <a:gd name="connsiteY85" fmla="*/ 0 h 1720853"/>
              <a:gd name="connsiteX86" fmla="*/ 1511120 w 1716115"/>
              <a:gd name="connsiteY86" fmla="*/ 0 h 1720853"/>
              <a:gd name="connsiteX87" fmla="*/ 1716109 w 1716115"/>
              <a:gd name="connsiteY87" fmla="*/ 205556 h 1720853"/>
              <a:gd name="connsiteX88" fmla="*/ 1716109 w 1716115"/>
              <a:gd name="connsiteY88" fmla="*/ 222592 h 1720853"/>
              <a:gd name="connsiteX89" fmla="*/ 1494133 w 1716115"/>
              <a:gd name="connsiteY89" fmla="*/ 0 h 17208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</a:cxnLst>
            <a:rect l="l" t="t" r="r" b="b"/>
            <a:pathLst>
              <a:path w="1716115" h="1720853">
                <a:moveTo>
                  <a:pt x="93358" y="0"/>
                </a:moveTo>
                <a:lnTo>
                  <a:pt x="110348" y="0"/>
                </a:lnTo>
                <a:cubicBezTo>
                  <a:pt x="110348" y="887874"/>
                  <a:pt x="830686" y="1610112"/>
                  <a:pt x="1716029" y="1610112"/>
                </a:cubicBezTo>
                <a:lnTo>
                  <a:pt x="1716029" y="1627151"/>
                </a:lnTo>
                <a:lnTo>
                  <a:pt x="1716115" y="1627237"/>
                </a:lnTo>
                <a:cubicBezTo>
                  <a:pt x="821334" y="1627237"/>
                  <a:pt x="93358" y="897252"/>
                  <a:pt x="93358" y="0"/>
                </a:cubicBezTo>
                <a:close/>
                <a:moveTo>
                  <a:pt x="0" y="0"/>
                </a:moveTo>
                <a:lnTo>
                  <a:pt x="16989" y="0"/>
                </a:lnTo>
                <a:cubicBezTo>
                  <a:pt x="16989" y="939499"/>
                  <a:pt x="779202" y="1703814"/>
                  <a:pt x="1716114" y="1703814"/>
                </a:cubicBezTo>
                <a:lnTo>
                  <a:pt x="1716114" y="1720853"/>
                </a:lnTo>
                <a:cubicBezTo>
                  <a:pt x="769850" y="1720853"/>
                  <a:pt x="0" y="948877"/>
                  <a:pt x="0" y="0"/>
                </a:cubicBezTo>
                <a:close/>
                <a:moveTo>
                  <a:pt x="186798" y="0"/>
                </a:moveTo>
                <a:lnTo>
                  <a:pt x="203788" y="0"/>
                </a:lnTo>
                <a:cubicBezTo>
                  <a:pt x="203788" y="836248"/>
                  <a:pt x="882254" y="1516501"/>
                  <a:pt x="1716109" y="1516501"/>
                </a:cubicBezTo>
                <a:lnTo>
                  <a:pt x="1716109" y="1533535"/>
                </a:lnTo>
                <a:cubicBezTo>
                  <a:pt x="872812" y="1533535"/>
                  <a:pt x="186798" y="845626"/>
                  <a:pt x="186798" y="0"/>
                </a:cubicBezTo>
                <a:close/>
                <a:moveTo>
                  <a:pt x="280155" y="0"/>
                </a:moveTo>
                <a:lnTo>
                  <a:pt x="297145" y="0"/>
                </a:lnTo>
                <a:cubicBezTo>
                  <a:pt x="297145" y="784537"/>
                  <a:pt x="933652" y="1422885"/>
                  <a:pt x="1716114" y="1422885"/>
                </a:cubicBezTo>
                <a:lnTo>
                  <a:pt x="1716114" y="1439924"/>
                </a:lnTo>
                <a:cubicBezTo>
                  <a:pt x="924300" y="1439924"/>
                  <a:pt x="280155" y="794001"/>
                  <a:pt x="280155" y="0"/>
                </a:cubicBezTo>
                <a:close/>
                <a:moveTo>
                  <a:pt x="373512" y="0"/>
                </a:moveTo>
                <a:lnTo>
                  <a:pt x="390502" y="0"/>
                </a:lnTo>
                <a:cubicBezTo>
                  <a:pt x="390502" y="732911"/>
                  <a:pt x="985135" y="1329184"/>
                  <a:pt x="1716029" y="1329184"/>
                </a:cubicBezTo>
                <a:lnTo>
                  <a:pt x="1716029" y="1346223"/>
                </a:lnTo>
                <a:lnTo>
                  <a:pt x="1716114" y="1346308"/>
                </a:lnTo>
                <a:cubicBezTo>
                  <a:pt x="975783" y="1346308"/>
                  <a:pt x="373512" y="742375"/>
                  <a:pt x="373512" y="0"/>
                </a:cubicBezTo>
                <a:close/>
                <a:moveTo>
                  <a:pt x="466953" y="0"/>
                </a:moveTo>
                <a:lnTo>
                  <a:pt x="483944" y="0"/>
                </a:lnTo>
                <a:cubicBezTo>
                  <a:pt x="483944" y="681286"/>
                  <a:pt x="1036704" y="1235573"/>
                  <a:pt x="1716110" y="1235573"/>
                </a:cubicBezTo>
                <a:lnTo>
                  <a:pt x="1716110" y="1252607"/>
                </a:lnTo>
                <a:cubicBezTo>
                  <a:pt x="1027347" y="1252607"/>
                  <a:pt x="466953" y="690664"/>
                  <a:pt x="466953" y="0"/>
                </a:cubicBezTo>
                <a:close/>
                <a:moveTo>
                  <a:pt x="560310" y="0"/>
                </a:moveTo>
                <a:lnTo>
                  <a:pt x="577297" y="0"/>
                </a:lnTo>
                <a:cubicBezTo>
                  <a:pt x="577297" y="629660"/>
                  <a:pt x="1088188" y="1141957"/>
                  <a:pt x="1716109" y="1141957"/>
                </a:cubicBezTo>
                <a:lnTo>
                  <a:pt x="1716109" y="1158991"/>
                </a:lnTo>
                <a:cubicBezTo>
                  <a:pt x="1078835" y="1158991"/>
                  <a:pt x="560310" y="639038"/>
                  <a:pt x="560310" y="0"/>
                </a:cubicBezTo>
                <a:close/>
                <a:moveTo>
                  <a:pt x="653668" y="0"/>
                </a:moveTo>
                <a:lnTo>
                  <a:pt x="670655" y="0"/>
                </a:lnTo>
                <a:cubicBezTo>
                  <a:pt x="670655" y="578035"/>
                  <a:pt x="1139586" y="1048255"/>
                  <a:pt x="1716029" y="1048255"/>
                </a:cubicBezTo>
                <a:lnTo>
                  <a:pt x="1716029" y="1065294"/>
                </a:lnTo>
                <a:lnTo>
                  <a:pt x="1716114" y="1065380"/>
                </a:lnTo>
                <a:cubicBezTo>
                  <a:pt x="1130319" y="1065380"/>
                  <a:pt x="653668" y="587499"/>
                  <a:pt x="653668" y="0"/>
                </a:cubicBezTo>
                <a:close/>
                <a:moveTo>
                  <a:pt x="747112" y="0"/>
                </a:moveTo>
                <a:lnTo>
                  <a:pt x="764104" y="0"/>
                </a:lnTo>
                <a:cubicBezTo>
                  <a:pt x="764104" y="526409"/>
                  <a:pt x="1191155" y="954644"/>
                  <a:pt x="1716115" y="954644"/>
                </a:cubicBezTo>
                <a:lnTo>
                  <a:pt x="1716115" y="971678"/>
                </a:lnTo>
                <a:cubicBezTo>
                  <a:pt x="1181802" y="971678"/>
                  <a:pt x="747112" y="535787"/>
                  <a:pt x="747112" y="0"/>
                </a:cubicBezTo>
                <a:close/>
                <a:moveTo>
                  <a:pt x="840465" y="0"/>
                </a:moveTo>
                <a:lnTo>
                  <a:pt x="857452" y="0"/>
                </a:lnTo>
                <a:cubicBezTo>
                  <a:pt x="857452" y="474783"/>
                  <a:pt x="1242638" y="861028"/>
                  <a:pt x="1716109" y="861028"/>
                </a:cubicBezTo>
                <a:lnTo>
                  <a:pt x="1716109" y="878062"/>
                </a:lnTo>
                <a:cubicBezTo>
                  <a:pt x="1233281" y="878062"/>
                  <a:pt x="840465" y="484162"/>
                  <a:pt x="840465" y="0"/>
                </a:cubicBezTo>
                <a:close/>
                <a:moveTo>
                  <a:pt x="933823" y="0"/>
                </a:moveTo>
                <a:lnTo>
                  <a:pt x="950810" y="0"/>
                </a:lnTo>
                <a:cubicBezTo>
                  <a:pt x="950810" y="423157"/>
                  <a:pt x="1294121" y="767327"/>
                  <a:pt x="1716114" y="767327"/>
                </a:cubicBezTo>
                <a:lnTo>
                  <a:pt x="1716114" y="784366"/>
                </a:lnTo>
                <a:lnTo>
                  <a:pt x="1716114" y="784451"/>
                </a:lnTo>
                <a:cubicBezTo>
                  <a:pt x="1284769" y="784451"/>
                  <a:pt x="933823" y="432536"/>
                  <a:pt x="933823" y="0"/>
                </a:cubicBezTo>
                <a:close/>
                <a:moveTo>
                  <a:pt x="1027262" y="0"/>
                </a:moveTo>
                <a:lnTo>
                  <a:pt x="1044254" y="0"/>
                </a:lnTo>
                <a:cubicBezTo>
                  <a:pt x="1044254" y="371532"/>
                  <a:pt x="1345685" y="673716"/>
                  <a:pt x="1716110" y="673716"/>
                </a:cubicBezTo>
                <a:lnTo>
                  <a:pt x="1716110" y="690750"/>
                </a:lnTo>
                <a:cubicBezTo>
                  <a:pt x="1336248" y="690750"/>
                  <a:pt x="1027262" y="380824"/>
                  <a:pt x="1027262" y="0"/>
                </a:cubicBezTo>
                <a:close/>
                <a:moveTo>
                  <a:pt x="1120625" y="0"/>
                </a:moveTo>
                <a:lnTo>
                  <a:pt x="1137612" y="0"/>
                </a:lnTo>
                <a:cubicBezTo>
                  <a:pt x="1137612" y="319820"/>
                  <a:pt x="1397088" y="580100"/>
                  <a:pt x="1716115" y="580100"/>
                </a:cubicBezTo>
                <a:lnTo>
                  <a:pt x="1716115" y="597134"/>
                </a:lnTo>
                <a:cubicBezTo>
                  <a:pt x="1387736" y="597134"/>
                  <a:pt x="1120625" y="329285"/>
                  <a:pt x="1120625" y="0"/>
                </a:cubicBezTo>
                <a:close/>
                <a:moveTo>
                  <a:pt x="1213978" y="0"/>
                </a:moveTo>
                <a:lnTo>
                  <a:pt x="1230965" y="0"/>
                </a:lnTo>
                <a:cubicBezTo>
                  <a:pt x="1230965" y="268195"/>
                  <a:pt x="1448571" y="486398"/>
                  <a:pt x="1716109" y="486398"/>
                </a:cubicBezTo>
                <a:lnTo>
                  <a:pt x="1716109" y="503437"/>
                </a:lnTo>
                <a:lnTo>
                  <a:pt x="1716109" y="503523"/>
                </a:lnTo>
                <a:cubicBezTo>
                  <a:pt x="1439214" y="503523"/>
                  <a:pt x="1213978" y="277659"/>
                  <a:pt x="1213978" y="0"/>
                </a:cubicBezTo>
                <a:close/>
                <a:moveTo>
                  <a:pt x="1307422" y="0"/>
                </a:moveTo>
                <a:lnTo>
                  <a:pt x="1324414" y="0"/>
                </a:lnTo>
                <a:cubicBezTo>
                  <a:pt x="1324414" y="216569"/>
                  <a:pt x="1500141" y="392784"/>
                  <a:pt x="1716115" y="392784"/>
                </a:cubicBezTo>
                <a:lnTo>
                  <a:pt x="1716115" y="409821"/>
                </a:lnTo>
                <a:cubicBezTo>
                  <a:pt x="1490703" y="409821"/>
                  <a:pt x="1307422" y="225948"/>
                  <a:pt x="1307422" y="0"/>
                </a:cubicBezTo>
                <a:close/>
                <a:moveTo>
                  <a:pt x="1400775" y="0"/>
                </a:moveTo>
                <a:lnTo>
                  <a:pt x="1417762" y="0"/>
                </a:lnTo>
                <a:cubicBezTo>
                  <a:pt x="1417762" y="164944"/>
                  <a:pt x="1551619" y="299170"/>
                  <a:pt x="1716109" y="299170"/>
                </a:cubicBezTo>
                <a:lnTo>
                  <a:pt x="1716109" y="316207"/>
                </a:lnTo>
                <a:cubicBezTo>
                  <a:pt x="1542266" y="316207"/>
                  <a:pt x="1400775" y="174322"/>
                  <a:pt x="1400775" y="0"/>
                </a:cubicBezTo>
                <a:close/>
                <a:moveTo>
                  <a:pt x="1494133" y="0"/>
                </a:moveTo>
                <a:lnTo>
                  <a:pt x="1511120" y="0"/>
                </a:lnTo>
                <a:cubicBezTo>
                  <a:pt x="1511120" y="113318"/>
                  <a:pt x="1603017" y="205556"/>
                  <a:pt x="1716109" y="205556"/>
                </a:cubicBezTo>
                <a:lnTo>
                  <a:pt x="1716109" y="222592"/>
                </a:lnTo>
                <a:cubicBezTo>
                  <a:pt x="1593750" y="222592"/>
                  <a:pt x="1494133" y="122783"/>
                  <a:pt x="1494133" y="0"/>
                </a:cubicBezTo>
                <a:close/>
              </a:path>
            </a:pathLst>
          </a:custGeom>
          <a:solidFill>
            <a:schemeClr val="bg1">
              <a:alpha val="99000"/>
            </a:schemeClr>
          </a:solidFill>
          <a:ln w="472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7" name="Image 5" descr="preencoded.png">
            <a:extLst>
              <a:ext uri="{FF2B5EF4-FFF2-40B4-BE49-F238E27FC236}">
                <a16:creationId xmlns:a16="http://schemas.microsoft.com/office/drawing/2014/main" id="{B9036D42-A06F-E6EE-BB91-8BAF045198BE}"/>
              </a:ext>
            </a:extLst>
          </p:cNvPr>
          <p:cNvSpPr/>
          <p:nvPr userDrawn="1"/>
        </p:nvSpPr>
        <p:spPr>
          <a:xfrm>
            <a:off x="-5568" y="3440504"/>
            <a:ext cx="3443288" cy="3448050"/>
          </a:xfrm>
          <a:custGeom>
            <a:avLst/>
            <a:gdLst>
              <a:gd name="connsiteX0" fmla="*/ 1721644 w 3443288"/>
              <a:gd name="connsiteY0" fmla="*/ 3448051 h 3448050"/>
              <a:gd name="connsiteX1" fmla="*/ 3443288 w 3443288"/>
              <a:gd name="connsiteY1" fmla="*/ 1724025 h 3448050"/>
              <a:gd name="connsiteX2" fmla="*/ 1721644 w 3443288"/>
              <a:gd name="connsiteY2" fmla="*/ 0 h 3448050"/>
              <a:gd name="connsiteX3" fmla="*/ 0 w 3443288"/>
              <a:gd name="connsiteY3" fmla="*/ 1724025 h 3448050"/>
              <a:gd name="connsiteX4" fmla="*/ 1721644 w 3443288"/>
              <a:gd name="connsiteY4" fmla="*/ 3448051 h 3448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43288" h="3448050">
                <a:moveTo>
                  <a:pt x="1721644" y="3448051"/>
                </a:moveTo>
                <a:cubicBezTo>
                  <a:pt x="2672482" y="3448051"/>
                  <a:pt x="3443288" y="2676178"/>
                  <a:pt x="3443288" y="1724025"/>
                </a:cubicBezTo>
                <a:cubicBezTo>
                  <a:pt x="3443288" y="771873"/>
                  <a:pt x="2672482" y="0"/>
                  <a:pt x="1721644" y="0"/>
                </a:cubicBezTo>
                <a:cubicBezTo>
                  <a:pt x="770806" y="0"/>
                  <a:pt x="0" y="771873"/>
                  <a:pt x="0" y="1724025"/>
                </a:cubicBezTo>
                <a:cubicBezTo>
                  <a:pt x="0" y="2676178"/>
                  <a:pt x="770806" y="3448051"/>
                  <a:pt x="1721644" y="3448051"/>
                </a:cubicBezTo>
                <a:close/>
              </a:path>
            </a:pathLst>
          </a:custGeom>
          <a:solidFill>
            <a:schemeClr val="accent6"/>
          </a:solidFill>
          <a:ln w="4756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pic>
        <p:nvPicPr>
          <p:cNvPr id="19" name="Image 6" descr="preencoded.png">
            <a:extLst>
              <a:ext uri="{FF2B5EF4-FFF2-40B4-BE49-F238E27FC236}">
                <a16:creationId xmlns:a16="http://schemas.microsoft.com/office/drawing/2014/main" id="{86E0540C-3355-A50D-AC61-047B54B70C64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1718457" y="3440504"/>
            <a:ext cx="1719263" cy="1724025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77640" y="2330704"/>
            <a:ext cx="3822192" cy="411480"/>
          </a:xfrm>
        </p:spPr>
        <p:txBody>
          <a:bodyPr anchor="t">
            <a:noAutofit/>
          </a:bodyPr>
          <a:lstStyle>
            <a:lvl1pPr marL="0" indent="0">
              <a:spcBef>
                <a:spcPts val="0"/>
              </a:spcBef>
              <a:buNone/>
              <a:defRPr sz="1800" b="1"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85032" y="2877312"/>
            <a:ext cx="3741928" cy="3684588"/>
          </a:xfrm>
        </p:spPr>
        <p:txBody>
          <a:bodyPr lIns="45720" rIns="45720" bIns="45720">
            <a:noAutofit/>
          </a:bodyPr>
          <a:lstStyle>
            <a:lvl1pPr>
              <a:defRPr sz="1500"/>
            </a:lvl1pPr>
            <a:lvl2pPr>
              <a:defRPr sz="13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046720" y="2330704"/>
            <a:ext cx="3822192" cy="411480"/>
          </a:xfrm>
        </p:spPr>
        <p:txBody>
          <a:bodyPr anchor="t">
            <a:noAutofit/>
          </a:bodyPr>
          <a:lstStyle>
            <a:lvl1pPr marL="0" indent="0">
              <a:spcBef>
                <a:spcPts val="0"/>
              </a:spcBef>
              <a:buNone/>
              <a:defRPr sz="1800" b="1"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754112" y="2877312"/>
            <a:ext cx="3741928" cy="3684588"/>
          </a:xfrm>
        </p:spPr>
        <p:txBody>
          <a:bodyPr lIns="45720" rIns="45720" bIns="45720">
            <a:noAutofit/>
          </a:bodyPr>
          <a:lstStyle>
            <a:lvl1pPr>
              <a:defRPr sz="1500"/>
            </a:lvl1pPr>
            <a:lvl2pPr>
              <a:defRPr sz="13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pic>
        <p:nvPicPr>
          <p:cNvPr id="2" name="Bildobjekt 4">
            <a:extLst>
              <a:ext uri="{FF2B5EF4-FFF2-40B4-BE49-F238E27FC236}">
                <a16:creationId xmlns:a16="http://schemas.microsoft.com/office/drawing/2014/main" id="{2F15345D-3A8B-B837-EC1E-602188A8205A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9984375" y="4573016"/>
            <a:ext cx="2207625" cy="2679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5210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9FAF5C8-A18F-5083-EFF7-5EA5C1269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9B6B91E-75C5-02F9-0669-3E1E5AF014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9EDA8CA-CC8F-005D-9915-5A9C1FA79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00637-B404-40F1-8191-BA98FA0CE907}" type="datetimeFigureOut">
              <a:rPr lang="sv-SE" smtClean="0"/>
              <a:t>2024-05-09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9E15CF1-A15E-BDD5-4A3F-02DCFECDF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0D6DE67-2C5D-2773-726A-453295C8F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F0B8-90D7-43AA-B504-04B63C37093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06225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2F5D279-F50A-D8F9-E8B1-D55FBF4F47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867E889-EF03-88FB-1B38-8AB712A1C9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2E68F1E-430F-7ED5-73B8-BA7D75AA0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00637-B404-40F1-8191-BA98FA0CE907}" type="datetimeFigureOut">
              <a:rPr lang="sv-SE" smtClean="0"/>
              <a:t>2024-05-09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EA510B6-FA9E-D3BD-8DC2-7A22742C02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2361BD2-AC61-2C7E-0442-A15E541AF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F0B8-90D7-43AA-B504-04B63C37093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583856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87642F7-3B1F-31E9-E7C4-718E36011D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4D8547F-02B4-118B-FCB1-4AB8541CEE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66E8E0A-C3C0-7892-8EC4-4683924DBE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4C33FEE-DCF8-253C-6E5A-15050DCE1E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00637-B404-40F1-8191-BA98FA0CE907}" type="datetimeFigureOut">
              <a:rPr lang="sv-SE" smtClean="0"/>
              <a:t>2024-05-09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133F66A-67D6-BF3F-1F57-D78CD2D57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6442708E-2336-A23E-2B3E-EF2317605B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F0B8-90D7-43AA-B504-04B63C37093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41025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823686E-AB8A-3A2E-5792-1551213AA6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87FD002-6DA5-9EF3-84B6-54951F0213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879EF1D-BAD8-7F15-315B-B8EE39CFE9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BF3C7B7D-2851-4834-DB94-FF1A7BEFD1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EF305F18-02F4-BEF8-85B9-1E25A1ECF1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CF491BE5-59AC-42F7-E05F-97BBD510B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00637-B404-40F1-8191-BA98FA0CE907}" type="datetimeFigureOut">
              <a:rPr lang="sv-SE" smtClean="0"/>
              <a:t>2024-05-09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1E4501D2-DF07-8A43-B721-165D47569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1454EDFD-88B9-D45A-88FC-2950C00DF1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F0B8-90D7-43AA-B504-04B63C37093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5311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321ED94-0388-BD43-1D6C-F54099124C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D14D2B66-B77C-6583-B7E3-F6BE6B051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00637-B404-40F1-8191-BA98FA0CE907}" type="datetimeFigureOut">
              <a:rPr lang="sv-SE" smtClean="0"/>
              <a:t>2024-05-09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BEF1600-0A36-6869-F94B-B179C99ED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32B06E02-1CA0-4B46-5B14-CE4B351217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F0B8-90D7-43AA-B504-04B63C37093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49414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180EFBF4-76CF-A57F-D7AB-5F7935977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00637-B404-40F1-8191-BA98FA0CE907}" type="datetimeFigureOut">
              <a:rPr lang="sv-SE" smtClean="0"/>
              <a:t>2024-05-09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ABFE8D70-6FE2-63DD-2BBB-3B37BFC601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E23E2CA0-2A03-E290-C31B-01A6651E0A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F0B8-90D7-43AA-B504-04B63C37093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61815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5D3F22A-F2E9-42A7-5E92-018511A38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FC5DB1C-AD50-0131-9C28-43822DF331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AF825E3-337E-28E6-3362-48E12FFE26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97755A6-4021-F989-380D-220C34355D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00637-B404-40F1-8191-BA98FA0CE907}" type="datetimeFigureOut">
              <a:rPr lang="sv-SE" smtClean="0"/>
              <a:t>2024-05-09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6E119AC4-547B-42DB-1D8E-A96F05E69E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EADA508-5972-77F0-725B-8AF6A627D5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F0B8-90D7-43AA-B504-04B63C37093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974874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766B1DA-282E-7A41-6074-20A5E9F748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B20B3404-FF66-2687-9FFE-A84EAE05CE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B74A235-1FD0-40F2-9EBC-B3DD615D59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7A6EC66A-AA3F-97A0-EB40-F085B21B1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00637-B404-40F1-8191-BA98FA0CE907}" type="datetimeFigureOut">
              <a:rPr lang="sv-SE" smtClean="0"/>
              <a:t>2024-05-09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9F82B3E-2D47-A17F-EF4C-A096AE4597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24009F12-8ED9-0AA3-240E-F5FC6F6CE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8F0B8-90D7-43AA-B504-04B63C37093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28284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67243967-4D8D-6166-EE78-58A12C86C6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1947869-FEB1-4051-033A-7FEB848B70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616DC41-4444-DCA6-1EC7-3C634181BB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C00637-B404-40F1-8191-BA98FA0CE907}" type="datetimeFigureOut">
              <a:rPr lang="sv-SE" smtClean="0"/>
              <a:t>2024-05-09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CBCF682-4772-E1FC-A287-E65F3B7C1F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5566830-7BC5-0DDB-B84D-1811219AFB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28F0B8-90D7-43AA-B504-04B63C37093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5253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d.docs.live.net/dea7b7422c5b09e2/Dokument/Filer%20Kenth/Styrelse%20Strandlyckan%203/F&#246;reningsst&#228;amma%20rapport%20Valberedning%202023" TargetMode="Externa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B309B0-6209-D3D0-9D5E-308B9F6E73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97175" y="440596"/>
            <a:ext cx="7260337" cy="480447"/>
          </a:xfrm>
        </p:spPr>
        <p:txBody>
          <a:bodyPr/>
          <a:lstStyle/>
          <a:p>
            <a:r>
              <a:rPr lang="sv-SE" sz="3200" dirty="0"/>
              <a:t>Valberedning</a:t>
            </a:r>
            <a:r>
              <a:rPr lang="en-US" sz="3200" dirty="0"/>
              <a:t> rapport VAL</a:t>
            </a:r>
            <a:br>
              <a:rPr lang="en-US" sz="1600" dirty="0"/>
            </a:br>
            <a:endParaRPr lang="sv-SE" sz="1600" dirty="0"/>
          </a:p>
        </p:txBody>
      </p:sp>
      <p:sp>
        <p:nvSpPr>
          <p:cNvPr id="25" name="Slide Number Placeholder 24">
            <a:extLst>
              <a:ext uri="{FF2B5EF4-FFF2-40B4-BE49-F238E27FC236}">
                <a16:creationId xmlns:a16="http://schemas.microsoft.com/office/drawing/2014/main" id="{5058AE03-D409-0714-CCED-4548A9C92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1</a:t>
            </a:fld>
            <a:endParaRPr lang="en-US" dirty="0"/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CE3C1BFF-2275-1E7D-0604-E6F5CFEC01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685032" y="937648"/>
            <a:ext cx="6468260" cy="5624252"/>
          </a:xfrm>
        </p:spPr>
        <p:txBody>
          <a:bodyPr/>
          <a:lstStyle/>
          <a:p>
            <a:pPr marL="0" indent="0">
              <a:buNone/>
            </a:pPr>
            <a:endParaRPr lang="en-US" sz="1600" dirty="0">
              <a:hlinkClick r:id="rId2"/>
            </a:endParaRPr>
          </a:p>
          <a:p>
            <a:pPr marL="0" indent="0">
              <a:buNone/>
            </a:pPr>
            <a:endParaRPr lang="en-US" sz="1600" dirty="0">
              <a:hlinkClick r:id="rId2"/>
            </a:endParaRPr>
          </a:p>
          <a:p>
            <a:pPr marL="0" indent="0">
              <a:buNone/>
            </a:pPr>
            <a:endParaRPr lang="en-US" sz="1600" dirty="0">
              <a:hlinkClick r:id="rId2"/>
            </a:endParaRPr>
          </a:p>
          <a:p>
            <a:pPr marL="0" indent="0">
              <a:buNone/>
            </a:pPr>
            <a:endParaRPr lang="en-US" sz="1600" dirty="0">
              <a:hlinkClick r:id="rId2"/>
            </a:endParaRPr>
          </a:p>
          <a:p>
            <a:pPr marL="0" indent="0">
              <a:buNone/>
            </a:pPr>
            <a:endParaRPr lang="en-US" sz="1600" dirty="0">
              <a:hlinkClick r:id="rId2"/>
            </a:endParaRPr>
          </a:p>
          <a:p>
            <a:pPr marL="0" indent="0">
              <a:buNone/>
            </a:pPr>
            <a:endParaRPr lang="en-US" sz="1600" dirty="0"/>
          </a:p>
        </p:txBody>
      </p:sp>
      <p:graphicFrame>
        <p:nvGraphicFramePr>
          <p:cNvPr id="3" name="Tabell 2">
            <a:extLst>
              <a:ext uri="{FF2B5EF4-FFF2-40B4-BE49-F238E27FC236}">
                <a16:creationId xmlns:a16="http://schemas.microsoft.com/office/drawing/2014/main" id="{BBB06AB4-F183-1868-2651-6CC55BF27DFF}"/>
              </a:ext>
            </a:extLst>
          </p:cNvPr>
          <p:cNvGraphicFramePr>
            <a:graphicFrameLocks noGrp="1"/>
          </p:cNvGraphicFramePr>
          <p:nvPr/>
        </p:nvGraphicFramePr>
        <p:xfrm>
          <a:off x="3974476" y="1254553"/>
          <a:ext cx="6178815" cy="52817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33119">
                  <a:extLst>
                    <a:ext uri="{9D8B030D-6E8A-4147-A177-3AD203B41FA5}">
                      <a16:colId xmlns:a16="http://schemas.microsoft.com/office/drawing/2014/main" val="3470042943"/>
                    </a:ext>
                  </a:extLst>
                </a:gridCol>
                <a:gridCol w="1333119">
                  <a:extLst>
                    <a:ext uri="{9D8B030D-6E8A-4147-A177-3AD203B41FA5}">
                      <a16:colId xmlns:a16="http://schemas.microsoft.com/office/drawing/2014/main" val="4130095180"/>
                    </a:ext>
                  </a:extLst>
                </a:gridCol>
                <a:gridCol w="1759017">
                  <a:extLst>
                    <a:ext uri="{9D8B030D-6E8A-4147-A177-3AD203B41FA5}">
                      <a16:colId xmlns:a16="http://schemas.microsoft.com/office/drawing/2014/main" val="1494983409"/>
                    </a:ext>
                  </a:extLst>
                </a:gridCol>
                <a:gridCol w="1753560">
                  <a:extLst>
                    <a:ext uri="{9D8B030D-6E8A-4147-A177-3AD203B41FA5}">
                      <a16:colId xmlns:a16="http://schemas.microsoft.com/office/drawing/2014/main" val="2268598674"/>
                    </a:ext>
                  </a:extLst>
                </a:gridCol>
              </a:tblGrid>
              <a:tr h="502764">
                <a:tc>
                  <a:txBody>
                    <a:bodyPr/>
                    <a:lstStyle/>
                    <a:p>
                      <a:r>
                        <a:rPr lang="sv-SE" sz="1400">
                          <a:ln>
                            <a:noFill/>
                          </a:ln>
                          <a:effectLst/>
                        </a:rPr>
                        <a:t>Funktion</a:t>
                      </a:r>
                      <a:endParaRPr lang="sv-SE" sz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Neue"/>
                        <a:ea typeface="Helvetica Neue"/>
                        <a:cs typeface="Helvetica Neue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r>
                        <a:rPr lang="sv-SE" sz="1400">
                          <a:ln>
                            <a:noFill/>
                          </a:ln>
                          <a:effectLst/>
                        </a:rPr>
                        <a:t>Namn</a:t>
                      </a:r>
                      <a:endParaRPr lang="sv-SE" sz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Neue"/>
                        <a:ea typeface="Helvetica Neue"/>
                        <a:cs typeface="Helvetica Neue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r>
                        <a:rPr lang="sv-SE" sz="1400">
                          <a:ln>
                            <a:noFill/>
                          </a:ln>
                          <a:effectLst/>
                        </a:rPr>
                        <a:t>Mandatperiod</a:t>
                      </a:r>
                      <a:endParaRPr lang="sv-SE" sz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Neue"/>
                        <a:ea typeface="Helvetica Neue"/>
                        <a:cs typeface="Helvetica Neue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r>
                        <a:rPr lang="sv-SE" sz="1400">
                          <a:ln>
                            <a:noFill/>
                          </a:ln>
                          <a:effectLst/>
                        </a:rPr>
                        <a:t>Kommentarer</a:t>
                      </a:r>
                      <a:endParaRPr lang="sv-SE" sz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Neue"/>
                        <a:ea typeface="Helvetica Neue"/>
                        <a:cs typeface="Helvetica Neue"/>
                      </a:endParaRPr>
                    </a:p>
                  </a:txBody>
                  <a:tcPr marL="50800" marR="50800" marT="50800" marB="50800"/>
                </a:tc>
                <a:extLst>
                  <a:ext uri="{0D108BD9-81ED-4DB2-BD59-A6C34878D82A}">
                    <a16:rowId xmlns:a16="http://schemas.microsoft.com/office/drawing/2014/main" val="3193984779"/>
                  </a:ext>
                </a:extLst>
              </a:tr>
              <a:tr h="502764">
                <a:tc>
                  <a:txBody>
                    <a:bodyPr/>
                    <a:lstStyle/>
                    <a:p>
                      <a:r>
                        <a:rPr lang="sv-SE" sz="1400">
                          <a:ln>
                            <a:noFill/>
                          </a:ln>
                          <a:effectLst/>
                        </a:rPr>
                        <a:t>Ordförande</a:t>
                      </a:r>
                      <a:endParaRPr lang="sv-SE" sz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Neue"/>
                        <a:ea typeface="Helvetica Neue"/>
                        <a:cs typeface="Helvetica Neue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r>
                        <a:rPr lang="sv-SE" sz="1400" dirty="0">
                          <a:ln>
                            <a:noFill/>
                          </a:ln>
                          <a:effectLst/>
                        </a:rPr>
                        <a:t>Kenth Berg</a:t>
                      </a:r>
                      <a:endParaRPr lang="sv-SE" sz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Neue"/>
                        <a:ea typeface="Helvetica Neue"/>
                        <a:cs typeface="Helvetica Neue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r>
                        <a:rPr lang="sv-SE" sz="1400">
                          <a:ln>
                            <a:noFill/>
                          </a:ln>
                          <a:effectLst/>
                        </a:rPr>
                        <a:t>2023-2024</a:t>
                      </a:r>
                      <a:endParaRPr lang="sv-SE" sz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Neue"/>
                        <a:ea typeface="Helvetica Neue"/>
                        <a:cs typeface="Helvetica Neue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r>
                        <a:rPr lang="sv-SE" sz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 Neue"/>
                          <a:ea typeface="Helvetica Neue"/>
                          <a:cs typeface="Helvetica Neue"/>
                        </a:rPr>
                        <a:t>Nyval</a:t>
                      </a:r>
                    </a:p>
                  </a:txBody>
                  <a:tcPr marL="50800" marR="50800" marT="50800" marB="50800"/>
                </a:tc>
                <a:extLst>
                  <a:ext uri="{0D108BD9-81ED-4DB2-BD59-A6C34878D82A}">
                    <a16:rowId xmlns:a16="http://schemas.microsoft.com/office/drawing/2014/main" val="1203301818"/>
                  </a:ext>
                </a:extLst>
              </a:tr>
              <a:tr h="705803">
                <a:tc>
                  <a:txBody>
                    <a:bodyPr/>
                    <a:lstStyle/>
                    <a:p>
                      <a:r>
                        <a:rPr lang="sv-SE" sz="1400">
                          <a:ln>
                            <a:noFill/>
                          </a:ln>
                          <a:effectLst/>
                        </a:rPr>
                        <a:t>Kassör/Sekreterare</a:t>
                      </a:r>
                      <a:endParaRPr lang="sv-SE" sz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Neue"/>
                        <a:ea typeface="Helvetica Neue"/>
                        <a:cs typeface="Helvetica Neue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r>
                        <a:rPr lang="sv-SE" sz="1400">
                          <a:ln>
                            <a:noFill/>
                          </a:ln>
                          <a:effectLst/>
                        </a:rPr>
                        <a:t>Ann Kristoffersson</a:t>
                      </a:r>
                      <a:endParaRPr lang="sv-SE" sz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Neue"/>
                        <a:ea typeface="Helvetica Neue"/>
                        <a:cs typeface="Helvetica Neue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r>
                        <a:rPr lang="sv-SE" sz="1400">
                          <a:ln>
                            <a:noFill/>
                          </a:ln>
                          <a:effectLst/>
                        </a:rPr>
                        <a:t>2023-2024</a:t>
                      </a:r>
                      <a:endParaRPr lang="sv-SE" sz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Neue"/>
                        <a:ea typeface="Helvetica Neue"/>
                        <a:cs typeface="Helvetica Neue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r>
                        <a:rPr lang="sv-SE" sz="1400">
                          <a:ln>
                            <a:noFill/>
                          </a:ln>
                          <a:effectLst/>
                        </a:rPr>
                        <a:t>Omval</a:t>
                      </a:r>
                      <a:endParaRPr lang="sv-SE" sz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Neue"/>
                        <a:ea typeface="Helvetica Neue"/>
                        <a:cs typeface="Helvetica Neue"/>
                      </a:endParaRPr>
                    </a:p>
                  </a:txBody>
                  <a:tcPr marL="50800" marR="50800" marT="50800" marB="50800"/>
                </a:tc>
                <a:extLst>
                  <a:ext uri="{0D108BD9-81ED-4DB2-BD59-A6C34878D82A}">
                    <a16:rowId xmlns:a16="http://schemas.microsoft.com/office/drawing/2014/main" val="36455609"/>
                  </a:ext>
                </a:extLst>
              </a:tr>
              <a:tr h="502764">
                <a:tc>
                  <a:txBody>
                    <a:bodyPr/>
                    <a:lstStyle/>
                    <a:p>
                      <a:r>
                        <a:rPr lang="sv-SE" sz="1400">
                          <a:ln>
                            <a:noFill/>
                          </a:ln>
                          <a:effectLst/>
                        </a:rPr>
                        <a:t>Ledamot</a:t>
                      </a:r>
                      <a:endParaRPr lang="sv-SE" sz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Neue"/>
                        <a:ea typeface="Helvetica Neue"/>
                        <a:cs typeface="Helvetica Neue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r>
                        <a:rPr lang="sv-SE" sz="1400">
                          <a:ln>
                            <a:noFill/>
                          </a:ln>
                          <a:effectLst/>
                        </a:rPr>
                        <a:t>Jonas Gulliksson</a:t>
                      </a:r>
                      <a:endParaRPr lang="sv-SE" sz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Neue"/>
                        <a:ea typeface="Helvetica Neue"/>
                        <a:cs typeface="Helvetica Neue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r>
                        <a:rPr lang="sv-SE" sz="1400">
                          <a:ln>
                            <a:noFill/>
                          </a:ln>
                          <a:effectLst/>
                        </a:rPr>
                        <a:t>2023-2024</a:t>
                      </a:r>
                      <a:endParaRPr lang="sv-SE" sz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Neue"/>
                        <a:ea typeface="Helvetica Neue"/>
                        <a:cs typeface="Helvetica Neue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r>
                        <a:rPr lang="sv-SE" sz="1400">
                          <a:ln>
                            <a:noFill/>
                          </a:ln>
                          <a:effectLst/>
                        </a:rPr>
                        <a:t>Omval</a:t>
                      </a:r>
                      <a:endParaRPr lang="sv-SE" sz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Neue"/>
                        <a:ea typeface="Helvetica Neue"/>
                        <a:cs typeface="Helvetica Neue"/>
                      </a:endParaRPr>
                    </a:p>
                  </a:txBody>
                  <a:tcPr marL="50800" marR="50800" marT="50800" marB="50800"/>
                </a:tc>
                <a:extLst>
                  <a:ext uri="{0D108BD9-81ED-4DB2-BD59-A6C34878D82A}">
                    <a16:rowId xmlns:a16="http://schemas.microsoft.com/office/drawing/2014/main" val="1163740482"/>
                  </a:ext>
                </a:extLst>
              </a:tr>
              <a:tr h="502764">
                <a:tc>
                  <a:txBody>
                    <a:bodyPr/>
                    <a:lstStyle/>
                    <a:p>
                      <a:r>
                        <a:rPr lang="sv-SE" sz="1400">
                          <a:ln>
                            <a:noFill/>
                          </a:ln>
                          <a:effectLst/>
                        </a:rPr>
                        <a:t>Ledamot</a:t>
                      </a:r>
                      <a:endParaRPr lang="sv-SE" sz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Neue"/>
                        <a:ea typeface="Helvetica Neue"/>
                        <a:cs typeface="Helvetica Neue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r>
                        <a:rPr lang="sv-SE" sz="1400">
                          <a:ln>
                            <a:noFill/>
                          </a:ln>
                          <a:effectLst/>
                        </a:rPr>
                        <a:t>Jeanette Wittgren</a:t>
                      </a:r>
                      <a:endParaRPr lang="sv-SE" sz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Neue"/>
                        <a:ea typeface="Helvetica Neue"/>
                        <a:cs typeface="Helvetica Neue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r>
                        <a:rPr lang="sv-SE" sz="1400">
                          <a:ln>
                            <a:noFill/>
                          </a:ln>
                          <a:effectLst/>
                        </a:rPr>
                        <a:t>2023-2024</a:t>
                      </a:r>
                      <a:endParaRPr lang="sv-SE" sz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Neue"/>
                        <a:ea typeface="Helvetica Neue"/>
                        <a:cs typeface="Helvetica Neue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r>
                        <a:rPr lang="sv-SE" sz="1400">
                          <a:ln>
                            <a:noFill/>
                          </a:ln>
                          <a:effectLst/>
                        </a:rPr>
                        <a:t>Omval</a:t>
                      </a:r>
                      <a:endParaRPr lang="sv-SE" sz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Neue"/>
                        <a:ea typeface="Helvetica Neue"/>
                        <a:cs typeface="Helvetica Neue"/>
                      </a:endParaRPr>
                    </a:p>
                  </a:txBody>
                  <a:tcPr marL="50800" marR="50800" marT="50800" marB="50800"/>
                </a:tc>
                <a:extLst>
                  <a:ext uri="{0D108BD9-81ED-4DB2-BD59-A6C34878D82A}">
                    <a16:rowId xmlns:a16="http://schemas.microsoft.com/office/drawing/2014/main" val="2283649139"/>
                  </a:ext>
                </a:extLst>
              </a:tr>
              <a:tr h="502764">
                <a:tc>
                  <a:txBody>
                    <a:bodyPr/>
                    <a:lstStyle/>
                    <a:p>
                      <a:r>
                        <a:rPr lang="sv-SE" sz="1400">
                          <a:ln>
                            <a:noFill/>
                          </a:ln>
                          <a:effectLst/>
                        </a:rPr>
                        <a:t>Ledamot</a:t>
                      </a:r>
                      <a:endParaRPr lang="sv-SE" sz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Neue"/>
                        <a:ea typeface="Helvetica Neue"/>
                        <a:cs typeface="Helvetica Neue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r>
                        <a:rPr lang="sv-SE" sz="1400">
                          <a:ln>
                            <a:noFill/>
                          </a:ln>
                          <a:effectLst/>
                        </a:rPr>
                        <a:t>Lars Karlsson</a:t>
                      </a:r>
                      <a:endParaRPr lang="sv-SE" sz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Neue"/>
                        <a:ea typeface="Helvetica Neue"/>
                        <a:cs typeface="Helvetica Neue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r>
                        <a:rPr lang="sv-SE" sz="1400" dirty="0">
                          <a:ln>
                            <a:noFill/>
                          </a:ln>
                          <a:effectLst/>
                        </a:rPr>
                        <a:t>2023-2024</a:t>
                      </a:r>
                      <a:endParaRPr lang="sv-SE" sz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Neue"/>
                        <a:ea typeface="Helvetica Neue"/>
                        <a:cs typeface="Helvetica Neue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r>
                        <a:rPr lang="sv-SE" sz="1400">
                          <a:ln>
                            <a:noFill/>
                          </a:ln>
                          <a:effectLst/>
                        </a:rPr>
                        <a:t>Omval</a:t>
                      </a:r>
                      <a:endParaRPr lang="sv-SE" sz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Neue"/>
                        <a:ea typeface="Helvetica Neue"/>
                        <a:cs typeface="Helvetica Neue"/>
                      </a:endParaRPr>
                    </a:p>
                  </a:txBody>
                  <a:tcPr marL="50800" marR="50800" marT="50800" marB="50800"/>
                </a:tc>
                <a:extLst>
                  <a:ext uri="{0D108BD9-81ED-4DB2-BD59-A6C34878D82A}">
                    <a16:rowId xmlns:a16="http://schemas.microsoft.com/office/drawing/2014/main" val="2742577177"/>
                  </a:ext>
                </a:extLst>
              </a:tr>
              <a:tr h="502764">
                <a:tc>
                  <a:txBody>
                    <a:bodyPr/>
                    <a:lstStyle/>
                    <a:p>
                      <a:r>
                        <a:rPr lang="sv-SE" sz="1400">
                          <a:ln>
                            <a:noFill/>
                          </a:ln>
                          <a:effectLst/>
                        </a:rPr>
                        <a:t>Suppleant</a:t>
                      </a:r>
                      <a:endParaRPr lang="sv-SE" sz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Neue"/>
                        <a:ea typeface="Helvetica Neue"/>
                        <a:cs typeface="Helvetica Neue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r>
                        <a:rPr lang="sv-SE" sz="1400">
                          <a:ln>
                            <a:noFill/>
                          </a:ln>
                          <a:effectLst/>
                        </a:rPr>
                        <a:t>Tord Lindgren</a:t>
                      </a:r>
                      <a:endParaRPr lang="sv-SE" sz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Neue"/>
                        <a:ea typeface="Helvetica Neue"/>
                        <a:cs typeface="Helvetica Neue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r>
                        <a:rPr lang="sv-SE" sz="1400">
                          <a:ln>
                            <a:noFill/>
                          </a:ln>
                          <a:effectLst/>
                        </a:rPr>
                        <a:t>2023-2024</a:t>
                      </a:r>
                      <a:endParaRPr lang="sv-SE" sz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Neue"/>
                        <a:ea typeface="Helvetica Neue"/>
                        <a:cs typeface="Helvetica Neue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r>
                        <a:rPr lang="sv-SE" sz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 Neue"/>
                          <a:ea typeface="Helvetica Neue"/>
                          <a:cs typeface="Helvetica Neue"/>
                        </a:rPr>
                        <a:t>Nyval</a:t>
                      </a:r>
                    </a:p>
                  </a:txBody>
                  <a:tcPr marL="50800" marR="50800" marT="50800" marB="50800"/>
                </a:tc>
                <a:extLst>
                  <a:ext uri="{0D108BD9-81ED-4DB2-BD59-A6C34878D82A}">
                    <a16:rowId xmlns:a16="http://schemas.microsoft.com/office/drawing/2014/main" val="771256493"/>
                  </a:ext>
                </a:extLst>
              </a:tr>
              <a:tr h="502764">
                <a:tc>
                  <a:txBody>
                    <a:bodyPr/>
                    <a:lstStyle/>
                    <a:p>
                      <a:r>
                        <a:rPr lang="sv-SE" sz="1400">
                          <a:ln>
                            <a:noFill/>
                          </a:ln>
                          <a:effectLst/>
                        </a:rPr>
                        <a:t>Suppleant</a:t>
                      </a:r>
                      <a:endParaRPr lang="sv-SE" sz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Neue"/>
                        <a:ea typeface="Helvetica Neue"/>
                        <a:cs typeface="Helvetica Neue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r>
                        <a:rPr lang="sv-SE" sz="1400">
                          <a:ln>
                            <a:noFill/>
                          </a:ln>
                          <a:effectLst/>
                        </a:rPr>
                        <a:t>Martina Pettersson</a:t>
                      </a:r>
                      <a:endParaRPr lang="sv-SE" sz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Neue"/>
                        <a:ea typeface="Helvetica Neue"/>
                        <a:cs typeface="Helvetica Neue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r>
                        <a:rPr lang="sv-SE" sz="1400">
                          <a:ln>
                            <a:noFill/>
                          </a:ln>
                          <a:effectLst/>
                        </a:rPr>
                        <a:t>2023-2024</a:t>
                      </a:r>
                      <a:endParaRPr lang="sv-SE" sz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Neue"/>
                        <a:ea typeface="Helvetica Neue"/>
                        <a:cs typeface="Helvetica Neue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r>
                        <a:rPr lang="sv-SE" sz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 Neue"/>
                          <a:ea typeface="Helvetica Neue"/>
                          <a:cs typeface="Helvetica Neue"/>
                        </a:rPr>
                        <a:t>Nyval</a:t>
                      </a:r>
                    </a:p>
                  </a:txBody>
                  <a:tcPr marL="50800" marR="50800" marT="50800" marB="50800"/>
                </a:tc>
                <a:extLst>
                  <a:ext uri="{0D108BD9-81ED-4DB2-BD59-A6C34878D82A}">
                    <a16:rowId xmlns:a16="http://schemas.microsoft.com/office/drawing/2014/main" val="3091450710"/>
                  </a:ext>
                </a:extLst>
              </a:tr>
              <a:tr h="502764">
                <a:tc>
                  <a:txBody>
                    <a:bodyPr/>
                    <a:lstStyle/>
                    <a:p>
                      <a:r>
                        <a:rPr lang="sv-SE" sz="1400">
                          <a:ln>
                            <a:noFill/>
                          </a:ln>
                          <a:effectLst/>
                        </a:rPr>
                        <a:t>Valberedning</a:t>
                      </a:r>
                      <a:endParaRPr lang="sv-SE" sz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Neue"/>
                        <a:ea typeface="Helvetica Neue"/>
                        <a:cs typeface="Helvetica Neue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r>
                        <a:rPr lang="sv-SE" sz="1400">
                          <a:ln>
                            <a:noFill/>
                          </a:ln>
                          <a:effectLst/>
                        </a:rPr>
                        <a:t>Marcus Ledin</a:t>
                      </a:r>
                      <a:endParaRPr lang="sv-SE" sz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Neue"/>
                        <a:ea typeface="Helvetica Neue"/>
                        <a:cs typeface="Helvetica Neue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r>
                        <a:rPr lang="sv-SE" sz="1400">
                          <a:ln>
                            <a:noFill/>
                          </a:ln>
                          <a:effectLst/>
                        </a:rPr>
                        <a:t>2023-2024</a:t>
                      </a:r>
                      <a:endParaRPr lang="sv-SE" sz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Neue"/>
                        <a:ea typeface="Helvetica Neue"/>
                        <a:cs typeface="Helvetica Neue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r>
                        <a:rPr lang="sv-SE" sz="1400">
                          <a:ln>
                            <a:noFill/>
                          </a:ln>
                          <a:effectLst/>
                        </a:rPr>
                        <a:t>Omval</a:t>
                      </a:r>
                      <a:endParaRPr lang="sv-SE" sz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Neue"/>
                        <a:ea typeface="Helvetica Neue"/>
                        <a:cs typeface="Helvetica Neue"/>
                      </a:endParaRPr>
                    </a:p>
                  </a:txBody>
                  <a:tcPr marL="50800" marR="50800" marT="50800" marB="50800"/>
                </a:tc>
                <a:extLst>
                  <a:ext uri="{0D108BD9-81ED-4DB2-BD59-A6C34878D82A}">
                    <a16:rowId xmlns:a16="http://schemas.microsoft.com/office/drawing/2014/main" val="2827848137"/>
                  </a:ext>
                </a:extLst>
              </a:tr>
              <a:tr h="502764">
                <a:tc>
                  <a:txBody>
                    <a:bodyPr/>
                    <a:lstStyle/>
                    <a:p>
                      <a:r>
                        <a:rPr lang="sv-SE" sz="1400">
                          <a:ln>
                            <a:noFill/>
                          </a:ln>
                          <a:effectLst/>
                        </a:rPr>
                        <a:t>Valberedning</a:t>
                      </a:r>
                      <a:endParaRPr lang="sv-SE" sz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Neue"/>
                        <a:ea typeface="Helvetica Neue"/>
                        <a:cs typeface="Helvetica Neue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r>
                        <a:rPr lang="sv-SE" sz="1400">
                          <a:ln>
                            <a:noFill/>
                          </a:ln>
                          <a:effectLst/>
                        </a:rPr>
                        <a:t>Rui Fabiano</a:t>
                      </a:r>
                      <a:endParaRPr lang="sv-SE" sz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Neue"/>
                        <a:ea typeface="Helvetica Neue"/>
                        <a:cs typeface="Helvetica Neue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r>
                        <a:rPr lang="sv-SE" sz="1400">
                          <a:ln>
                            <a:noFill/>
                          </a:ln>
                          <a:effectLst/>
                        </a:rPr>
                        <a:t>2023-2024</a:t>
                      </a:r>
                      <a:endParaRPr lang="sv-SE" sz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Neue"/>
                        <a:ea typeface="Helvetica Neue"/>
                        <a:cs typeface="Helvetica Neue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r>
                        <a:rPr lang="sv-SE" sz="1400" dirty="0">
                          <a:ln>
                            <a:noFill/>
                          </a:ln>
                          <a:effectLst/>
                        </a:rPr>
                        <a:t>Omval</a:t>
                      </a:r>
                      <a:endParaRPr lang="sv-SE" sz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Neue"/>
                        <a:ea typeface="Helvetica Neue"/>
                        <a:cs typeface="Helvetica Neue"/>
                      </a:endParaRPr>
                    </a:p>
                  </a:txBody>
                  <a:tcPr marL="50800" marR="50800" marT="50800" marB="50800"/>
                </a:tc>
                <a:extLst>
                  <a:ext uri="{0D108BD9-81ED-4DB2-BD59-A6C34878D82A}">
                    <a16:rowId xmlns:a16="http://schemas.microsoft.com/office/drawing/2014/main" val="13436869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74215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56</Words>
  <Application>Microsoft Office PowerPoint</Application>
  <PresentationFormat>Bredbild</PresentationFormat>
  <Paragraphs>46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Helvetica Neue</vt:lpstr>
      <vt:lpstr>Office-tema</vt:lpstr>
      <vt:lpstr>Valberedning rapport VAL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Valberedning rapport VAL </dc:title>
  <dc:creator>kenth berg</dc:creator>
  <cp:lastModifiedBy>kenth berg</cp:lastModifiedBy>
  <cp:revision>1</cp:revision>
  <dcterms:created xsi:type="dcterms:W3CDTF">2024-05-09T07:38:21Z</dcterms:created>
  <dcterms:modified xsi:type="dcterms:W3CDTF">2024-05-09T07:40:49Z</dcterms:modified>
</cp:coreProperties>
</file>